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825698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273059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093550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0317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744298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71148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47570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730751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18678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06590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20958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IQ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IQ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769412-CA3B-4EF6-BFBC-C4D3016E7181}" type="datetimeFigureOut">
              <a:rPr lang="ar-IQ" smtClean="0"/>
              <a:t>13/04/1439</a:t>
            </a:fld>
            <a:endParaRPr lang="ar-IQ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9AC4B6-B470-4CD6-A54F-30F21D3612E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44116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</a:rPr>
              <a:t>Experiment six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b="1" dirty="0">
                <a:solidFill>
                  <a:srgbClr val="FF0000"/>
                </a:solidFill>
              </a:rPr>
              <a:t>Electrical Equivalent of Heat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ar-IQ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840153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-1" y="117752"/>
                <a:ext cx="11964473" cy="41252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l" rtl="0">
                  <a:lnSpc>
                    <a:spcPct val="107000"/>
                  </a:lnSpc>
                  <a:spcAft>
                    <a:spcPts val="800"/>
                  </a:spcAft>
                </a:pPr>
                <a:r>
                  <a:rPr lang="en-US" sz="2000" b="1" dirty="0" smtClean="0">
                    <a:solidFill>
                      <a:srgbClr val="FF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Apparatus</a:t>
                </a:r>
                <a:r>
                  <a:rPr lang="en-US" sz="2000" b="1" dirty="0" smtClean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Calibri" panose="020F0502020204030204" pitchFamily="34" charset="0"/>
                    <a:cs typeface="Arial" panose="020B0604020202020204" pitchFamily="34" charset="0"/>
                  </a:rPr>
                  <a:t>:</a:t>
                </a:r>
                <a:endParaRPr lang="en-US" sz="1400" dirty="0" smtClean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Copper calorimeter with outer jacket of suitable lagging </a:t>
                </a: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Thermometer </a:t>
                </a:r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0-50 </a:t>
                </a:r>
                <a14:m>
                  <m:oMath xmlns:m="http://schemas.openxmlformats.org/officeDocument/2006/math">
                    <m:r>
                      <a:rPr lang="en-US">
                        <a:latin typeface="TimesNewRomanPSMT"/>
                        <a:ea typeface="Calibri" panose="020F0502020204030204" pitchFamily="34" charset="0"/>
                        <a:cs typeface="TimesNewRomanPSMT"/>
                      </a:rPr>
                      <m:t>℃ </m:t>
                    </m:r>
                  </m:oMath>
                </a14:m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 in 0.2 </a:t>
                </a:r>
                <a14:m>
                  <m:oMath xmlns:m="http://schemas.openxmlformats.org/officeDocument/2006/math">
                    <m:r>
                      <a:rPr lang="en-US">
                        <a:latin typeface="TimesNewRomanPSMT"/>
                        <a:ea typeface="Calibri" panose="020F0502020204030204" pitchFamily="34" charset="0"/>
                        <a:cs typeface="TimesNewRomanPSMT"/>
                      </a:rPr>
                      <m:t>℃ </m:t>
                    </m:r>
                  </m:oMath>
                </a14:m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 </a:t>
                </a: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.</a:t>
                </a: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Stirrer </a:t>
                </a:r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made from bare copper </a:t>
                </a: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wire.</a:t>
                </a: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Two </a:t>
                </a:r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thick copper leads connected to a heating </a:t>
                </a: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coil.</a:t>
                </a: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err="1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D.c</a:t>
                </a: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 </a:t>
                </a:r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voltage </a:t>
                </a: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supply.</a:t>
                </a: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A </a:t>
                </a:r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Voltmeter reading to </a:t>
                </a: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6V.</a:t>
                </a: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An </a:t>
                </a:r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ammeter reading to </a:t>
                </a: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3A.</a:t>
                </a: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A </a:t>
                </a:r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rheostat capable of taking a current of </a:t>
                </a: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2A.</a:t>
                </a: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Circuit </a:t>
                </a:r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key </a:t>
                </a:r>
                <a:endParaRPr lang="en-US" dirty="0" smtClean="0">
                  <a:latin typeface="TimesNewRomanPSMT"/>
                  <a:ea typeface="Calibri" panose="020F0502020204030204" pitchFamily="34" charset="0"/>
                  <a:cs typeface="TimesNewRomanPSMT"/>
                </a:endParaRP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Stop watch.</a:t>
                </a:r>
              </a:p>
              <a:p>
                <a:pPr marL="342900" indent="-342900" algn="l" rtl="0">
                  <a:buFont typeface="+mj-lt"/>
                  <a:buAutoNum type="arabicPeriod"/>
                </a:pPr>
                <a:r>
                  <a:rPr lang="en-US" dirty="0" smtClean="0">
                    <a:latin typeface="TimesNewRomanPSMT"/>
                    <a:ea typeface="Calibri" panose="020F0502020204030204" pitchFamily="34" charset="0"/>
                    <a:cs typeface="TimesNewRomanPSMT"/>
                  </a:rPr>
                  <a:t>Suitable </a:t>
                </a:r>
                <a:r>
                  <a:rPr lang="en-US" dirty="0">
                    <a:latin typeface="TimesNewRomanPSMT"/>
                    <a:ea typeface="Calibri" panose="020F0502020204030204" pitchFamily="34" charset="0"/>
                    <a:cs typeface="TimesNewRomanPSMT"/>
                  </a:rPr>
                  <a:t>liquid (water, glycerin or paraffin)</a:t>
                </a:r>
              </a:p>
              <a:p>
                <a:r>
                  <a:rPr lang="en-US" dirty="0"/>
                  <a:t/>
                </a:r>
                <a:br>
                  <a:rPr lang="en-US" dirty="0"/>
                </a:br>
                <a:endParaRPr lang="ar-IQ" dirty="0"/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1" y="117752"/>
                <a:ext cx="11964473" cy="4125232"/>
              </a:xfrm>
              <a:prstGeom prst="rect">
                <a:avLst/>
              </a:prstGeom>
              <a:blipFill rotWithShape="0">
                <a:blip r:embed="rId2"/>
                <a:stretch>
                  <a:fillRect l="-509" t="-591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4357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Rectangle 1"/>
              <p:cNvSpPr/>
              <p:nvPr/>
            </p:nvSpPr>
            <p:spPr>
              <a:xfrm>
                <a:off x="218941" y="215326"/>
                <a:ext cx="11973059" cy="507356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marL="457200" marR="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dirty="0" smtClean="0">
                    <a:effectLst/>
                    <a:latin typeface="TimesNewRomanPSMT"/>
                    <a:ea typeface="Times New Roman" panose="02020603050405020304" pitchFamily="18" charset="0"/>
                    <a:cs typeface="TimesNewRomanPSMT"/>
                  </a:rPr>
                  <a:t> 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457200" marR="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b="1" dirty="0">
                    <a:solidFill>
                      <a:srgbClr val="FF0000"/>
                    </a:solidFill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PROCEDURE: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Find the mass of the calorimeter while it is empty</a:t>
                </a:r>
                <a:r>
                  <a:rPr lang="en-US" b="1" dirty="0">
                    <a:solidFill>
                      <a:srgbClr val="FF0000"/>
                    </a:solidFill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Fill the calorimeter with 200 ml of water to cover the heating coil and find its mass again.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Calculate the mass of the </a:t>
                </a: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water</a:t>
                </a:r>
                <a:r>
                  <a:rPr lang="en-US" b="1" dirty="0" smtClean="0">
                    <a:solidFill>
                      <a:srgbClr val="FF0000"/>
                    </a:solidFill>
                    <a:latin typeface="TimesNewRomanPSMT"/>
                    <a:ea typeface="Calibri" panose="020F0502020204030204" pitchFamily="34" charset="0"/>
                    <a:cs typeface="TimesNewRomanPSMT"/>
                  </a:rPr>
                  <a:t>.</a:t>
                </a: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Connect </a:t>
                </a: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up the electrical circuit as shown in the </a:t>
                </a: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diagram.</a:t>
                </a:r>
                <a:endParaRPr lang="en-US" sz="1400" dirty="0" smtClean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Read </a:t>
                </a: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the temperature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NewRomanPSMT"/>
                          </a:rPr>
                        </m:ctrlPr>
                      </m:sSubPr>
                      <m:e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NewRomanPSMT"/>
                          </a:rPr>
                          <m:t>𝜃</m:t>
                        </m:r>
                      </m:e>
                      <m:sub>
                        <m:r>
                          <a:rPr lang="en-US" i="1">
                            <a:effectLst/>
                            <a:latin typeface="Cambria Math" panose="02040503050406030204" pitchFamily="18" charset="0"/>
                            <a:ea typeface="Calibri" panose="020F0502020204030204" pitchFamily="34" charset="0"/>
                            <a:cs typeface="TimesNewRomanPSMT"/>
                          </a:rPr>
                          <m:t>1</m:t>
                        </m:r>
                      </m:sub>
                    </m:sSub>
                  </m:oMath>
                </a14:m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b="1" dirty="0">
                    <a:solidFill>
                      <a:srgbClr val="FF0000"/>
                    </a:solidFill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 </a:t>
                </a: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Switch on the current for just sufficient time to allow the adjustment of rheostat to give a current of about 2A with both ammeter and voltmeter registering convenient </a:t>
                </a: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readings.</a:t>
                </a:r>
                <a:endParaRPr lang="en-US" sz="1400" dirty="0" smtClean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Stir </a:t>
                </a: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and wait a few minutes for the temperature of the liquid to become steady at room temperature</a:t>
                </a: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.</a:t>
                </a:r>
                <a:endParaRPr lang="en-US" sz="1400" dirty="0" smtClean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 </a:t>
                </a: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switch on a stop –</a:t>
                </a: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watch.</a:t>
                </a:r>
                <a:endParaRPr lang="en-US" sz="1400" dirty="0" smtClean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Record </a:t>
                </a: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the temperature and  also the voltmeter readings every  minute </a:t>
                </a:r>
                <a:r>
                  <a:rPr lang="en-US" dirty="0" err="1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minute</a:t>
                </a: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.</a:t>
                </a:r>
                <a:endParaRPr lang="en-US" sz="1400" dirty="0" smtClean="0"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  <a:p>
                <a:pPr marL="342900" marR="0" lvl="0" indent="-342900" algn="just" rtl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  <a:buClr>
                    <a:srgbClr val="FF0000"/>
                  </a:buClr>
                  <a:buFont typeface="+mj-lt"/>
                  <a:buAutoNum type="arabicPeriod"/>
                </a:pPr>
                <a:r>
                  <a:rPr lang="en-US" dirty="0" smtClean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After </a:t>
                </a:r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the temperature has risen by a about </a:t>
                </a:r>
                <a14:m>
                  <m:oMath xmlns:m="http://schemas.openxmlformats.org/officeDocument/2006/math"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10</m:t>
                    </m:r>
                    <m:r>
                      <a:rPr lang="en-US" i="1">
                        <a:effectLst/>
                        <a:latin typeface="Cambria Math" panose="02040503050406030204" pitchFamily="18" charset="0"/>
                        <a:ea typeface="Calibri" panose="020F0502020204030204" pitchFamily="34" charset="0"/>
                        <a:cs typeface="TimesNewRomanPSMT"/>
                      </a:rPr>
                      <m:t> ℃</m:t>
                    </m:r>
                  </m:oMath>
                </a14:m>
                <a:r>
                  <a:rPr lang="en-US" dirty="0">
                    <a:effectLst/>
                    <a:latin typeface="TimesNewRomanPSMT"/>
                    <a:ea typeface="Calibri" panose="020F0502020204030204" pitchFamily="34" charset="0"/>
                    <a:cs typeface="TimesNewRomanPSMT"/>
                  </a:rPr>
                  <a:t> , note the time t and switch off.</a:t>
                </a:r>
                <a:endParaRPr lang="en-US" sz="14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941" y="215326"/>
                <a:ext cx="11973059" cy="5073568"/>
              </a:xfrm>
              <a:prstGeom prst="rect">
                <a:avLst/>
              </a:prstGeom>
              <a:blipFill rotWithShape="0">
                <a:blip r:embed="rId2"/>
                <a:stretch>
                  <a:fillRect l="-356" r="-407" b="-480"/>
                </a:stretch>
              </a:blipFill>
            </p:spPr>
            <p:txBody>
              <a:bodyPr/>
              <a:lstStyle/>
              <a:p>
                <a:r>
                  <a:rPr lang="ar-IQ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435699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76</Words>
  <Application>Microsoft Office PowerPoint</Application>
  <PresentationFormat>Widescreen</PresentationFormat>
  <Paragraphs>26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Times New Roman</vt:lpstr>
      <vt:lpstr>TimesNewRomanPSMT</vt:lpstr>
      <vt:lpstr>Office Theme</vt:lpstr>
      <vt:lpstr>Experiment six Electrical Equivalent of Heat </vt:lpstr>
      <vt:lpstr>PowerPoint Presentation</vt:lpstr>
      <vt:lpstr>PowerPoint Presentation</vt:lpstr>
    </vt:vector>
  </TitlesOfParts>
  <Company>Shamfuture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Shamfuture</dc:creator>
  <cp:lastModifiedBy>Shamfuture</cp:lastModifiedBy>
  <cp:revision>3</cp:revision>
  <dcterms:created xsi:type="dcterms:W3CDTF">2017-12-31T19:22:20Z</dcterms:created>
  <dcterms:modified xsi:type="dcterms:W3CDTF">2017-12-31T19:27:12Z</dcterms:modified>
</cp:coreProperties>
</file>